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80" r:id="rId16"/>
    <p:sldId id="272" r:id="rId17"/>
    <p:sldId id="281" r:id="rId18"/>
    <p:sldId id="282" r:id="rId19"/>
    <p:sldId id="283" r:id="rId20"/>
    <p:sldId id="284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ru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1" autoAdjust="0"/>
    <p:restoredTop sz="94660"/>
  </p:normalViewPr>
  <p:slideViewPr>
    <p:cSldViewPr snapToGrid="0">
      <p:cViewPr varScale="1">
        <p:scale>
          <a:sx n="85" d="100"/>
          <a:sy n="85" d="100"/>
        </p:scale>
        <p:origin x="57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E715E-7DF8-43F3-8BC5-A047AC7718DE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BY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133FE-7BD0-4FC8-B8A9-897E2827ED4F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11103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2BEE8C-3CAF-EEC9-D453-40D49FAD71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CA965E-B47F-97BD-E316-54F672490B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54C5FA-AC60-E748-FB7F-BE07EE8AB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D8E603-9B81-6412-E03B-42D06D439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6FF1D0-ECBC-B1B2-2B3E-306A9582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65938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E4EC3-8AB5-E37C-01A3-D8AFA38E8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051E2F-E2DC-7B30-0007-0B15E779A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16A3CEC-B846-F847-D3D8-71054C3F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6AEFA9-D555-4535-0D1B-F54C897FC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9FFDD3-53FB-C39D-F6CF-B91D44852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81640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4910E63-37BE-FBF8-BA90-160DC9744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17572A7-70DA-D741-0DE6-C3A0F37268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10E451-5DC0-5B85-84B4-69ECF07D7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C32AC1-07A1-03C8-30B6-4D9FBC0F1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917CCB-0D19-0206-1808-F6AECC15B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34953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7A7898-D41F-827A-CDBD-07C18F1DD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BF6E554-4ED3-FB46-38FF-B5E6B579B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C067E12-CA84-6CEA-12A5-F84B5ED61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67EE89-0829-3C2E-3975-25392012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0C1B68-FE79-D1F3-9AE9-E878046B3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332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2EA8B-242F-761F-572C-17127CF0E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AC99D1-60AF-3020-7B2D-1D9594479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BB89B9-A3B1-895B-9D3D-12CD7FC7C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955107-51E2-1EC2-32E5-86FE7256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E19D29-3537-2D54-7316-7E5FC34C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8926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DA582-E9DA-3944-6F05-2E329F9B3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23A99FA-1EB5-2A81-A0BC-B54F88CCC0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3145BB-91C0-2D86-7CD5-879B2EC90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2AAC571-A2BD-068C-6031-70F602CFF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FC6D33B-96BB-6E7B-D1D6-AD4D0C232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535B52-C8C0-C1AF-37A2-D4E3C71A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46588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798F9-B69D-2B3F-DAFD-D639CC63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401FFB-E628-2C50-7ADA-4D80FF74B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1E397C9-FDAB-5166-74CD-1125E7616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1578D39-C3F2-C382-FA24-7FCA14AC05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A25004-899B-3CC0-6E4E-021527DCF2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7B0226F-F561-BB29-1D4A-8D6ECADCB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413E4B8-F80B-5677-7A52-D07EB918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1DDF055-84B5-979A-BB0F-855352F7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70985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BB7691-4496-6A50-9BC0-CC190E3B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79EE3D5-0DA0-2256-D1F8-6825990A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6C0F50C-8FDA-554D-F6A6-7D6513D0E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7D834B-82EA-1205-C605-48BCE16E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32271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834BBC-67C3-F64C-4D89-EC77AF4D7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3FE5E54-67C4-6A16-7A90-8189C12E7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2488E9-C80E-E6BA-FF1A-1FA06BD5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20923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A4534D-8417-1876-43A4-28908C2F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EC83C3-154B-E8D6-84CB-CD9E5378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86E30E-D3FD-66F5-A5F7-CC6107B6A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E48F3A8-1D2F-AD5B-E7E6-F22084C61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727D35-0AD6-56D0-789A-813E93C2E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28696D-77E1-8774-86F7-C46D3F1B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0143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800C60-7825-E0FC-449B-2AA200A10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C874D65-B143-6318-335C-CC9FC8658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BY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04E303E-FABC-5732-794D-AAF4BF4260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CE82975-510A-4459-7C20-1543BF21F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720CF9-ECF2-0840-7551-5CE1C8244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B16F13-51DF-7468-C678-81EE876A7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11716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4A817E-A00C-4648-79EA-D232EDE1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BY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B6B7C8E-E288-76BB-1D91-BC1A085DC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BY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6B2D77F-C9BC-944C-5097-1D4562137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9D1131-1E31-467D-B3F0-91F23C9A35C0}" type="datetimeFigureOut">
              <a:rPr lang="ru-BY" smtClean="0"/>
              <a:t>11.05.2023</a:t>
            </a:fld>
            <a:endParaRPr lang="ru-BY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3631EA-4EC7-2CA7-C319-210D0E250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BY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31037D-09A1-BE03-09DB-C304F1E1B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93D9D-4B82-4AB2-97B1-4E89D2609914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613888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3A4C6B-E85C-7110-86DB-742519D93E83}"/>
              </a:ext>
            </a:extLst>
          </p:cNvPr>
          <p:cNvSpPr txBox="1"/>
          <p:nvPr/>
        </p:nvSpPr>
        <p:spPr>
          <a:xfrm flipH="1">
            <a:off x="369396" y="346364"/>
            <a:ext cx="11453207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9875" algn="ctr">
              <a:spcBef>
                <a:spcPts val="3000"/>
              </a:spcBef>
              <a:spcAft>
                <a:spcPts val="3000"/>
              </a:spcAft>
            </a:pPr>
            <a:r>
              <a:rPr lang="ru-RU" sz="3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ПОЯСНИТЕЛЬНАЯ ПРЕЗЕНТАЦИЯ КУРСОВОГО ПРОЕКТА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ctr">
              <a:spcAft>
                <a:spcPts val="600"/>
              </a:spcAft>
              <a:tabLst>
                <a:tab pos="1371600" algn="l"/>
                <a:tab pos="6372225" algn="l"/>
              </a:tabLst>
            </a:pP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</a:t>
            </a:r>
            <a:r>
              <a:rPr lang="ru-RU" sz="32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дисциплине «Компьютерные языки разметки»</a:t>
            </a:r>
          </a:p>
          <a:p>
            <a:pPr indent="269875" algn="ctr">
              <a:spcAft>
                <a:spcPts val="600"/>
              </a:spcAft>
              <a:tabLst>
                <a:tab pos="1371600" algn="l"/>
                <a:tab pos="6372225" algn="l"/>
              </a:tabLst>
            </a:pPr>
            <a:endParaRPr lang="ru-RU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ctr">
              <a:spcAft>
                <a:spcPts val="600"/>
              </a:spcAft>
              <a:tabLst>
                <a:tab pos="1371600" algn="l"/>
                <a:tab pos="6372225" algn="l"/>
              </a:tabLst>
            </a:pP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269875" algn="ctr">
              <a:spcAft>
                <a:spcPts val="7800"/>
              </a:spcAft>
              <a:tabLst>
                <a:tab pos="1371600" algn="l"/>
                <a:tab pos="6372225" algn="l"/>
              </a:tabLst>
            </a:pPr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Тема</a:t>
            </a:r>
            <a:r>
              <a:rPr lang="ru-RU" sz="1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4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«Веб-сайт «Интернет-магазина зоотоваров»»</a:t>
            </a:r>
            <a:endParaRPr lang="ru-BY" sz="40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7563E-EC4C-8ED0-65BB-069A22911CBF}"/>
              </a:ext>
            </a:extLst>
          </p:cNvPr>
          <p:cNvSpPr txBox="1"/>
          <p:nvPr/>
        </p:nvSpPr>
        <p:spPr>
          <a:xfrm flipH="1">
            <a:off x="9755678" y="5375105"/>
            <a:ext cx="4872644" cy="83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  <a:tabLst>
                <a:tab pos="1371600" algn="l"/>
                <a:tab pos="2743200" algn="l"/>
                <a:tab pos="4572000" algn="l"/>
                <a:tab pos="6286500" algn="l"/>
              </a:tabLst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Исполнитель</a:t>
            </a:r>
            <a:endParaRPr lang="ru-BY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Я. Р. Чёрная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F9BFA9-0EA9-970E-0A90-7D646458A099}"/>
              </a:ext>
            </a:extLst>
          </p:cNvPr>
          <p:cNvSpPr txBox="1"/>
          <p:nvPr/>
        </p:nvSpPr>
        <p:spPr>
          <a:xfrm>
            <a:off x="9755678" y="4411416"/>
            <a:ext cx="4336473" cy="1207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600"/>
              </a:spcAft>
              <a:tabLst>
                <a:tab pos="1371600" algn="l"/>
                <a:tab pos="2743200" algn="l"/>
                <a:tab pos="2763520" algn="l"/>
                <a:tab pos="4572000" algn="l"/>
                <a:tab pos="6286500" algn="l"/>
              </a:tabLst>
            </a:pPr>
            <a:r>
              <a:rPr lang="ru-RU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endParaRPr lang="ru-BY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А. В.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Харланович</a:t>
            </a:r>
            <a:endParaRPr lang="ru-BY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1043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877F82-BAA5-4EB0-4B76-7EE2B4DF3D13}"/>
              </a:ext>
            </a:extLst>
          </p:cNvPr>
          <p:cNvSpPr txBox="1"/>
          <p:nvPr/>
        </p:nvSpPr>
        <p:spPr>
          <a:xfrm>
            <a:off x="2953657" y="129677"/>
            <a:ext cx="6284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 Разработка пользовательских элементов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8C4B51-D162-5CCF-2436-62B96E3D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80" y="721171"/>
            <a:ext cx="9036639" cy="1106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3C8835-A8E8-C7A2-83C6-40B6E7834478}"/>
              </a:ext>
            </a:extLst>
          </p:cNvPr>
          <p:cNvSpPr txBox="1"/>
          <p:nvPr/>
        </p:nvSpPr>
        <p:spPr>
          <a:xfrm>
            <a:off x="4782457" y="1829076"/>
            <a:ext cx="26270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Навигационное меню</a:t>
            </a:r>
            <a:endParaRPr lang="ru-BY" sz="20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DCB661-F7AD-86E9-7AA4-CCC16206F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79" y="2492096"/>
            <a:ext cx="9036639" cy="3826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972C83-8ECE-585D-2F87-BC96256BB869}"/>
              </a:ext>
            </a:extLst>
          </p:cNvPr>
          <p:cNvSpPr txBox="1"/>
          <p:nvPr/>
        </p:nvSpPr>
        <p:spPr>
          <a:xfrm>
            <a:off x="3047998" y="631866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Блоки-ссылки на товары</a:t>
            </a:r>
            <a:endParaRPr lang="ru-BY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9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EB47B24-32C7-142F-C352-0FDEE550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11" y="725715"/>
            <a:ext cx="7692328" cy="3614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F52B7A-E0EE-8A7A-D936-394CF57B7A9B}"/>
              </a:ext>
            </a:extLst>
          </p:cNvPr>
          <p:cNvSpPr txBox="1"/>
          <p:nvPr/>
        </p:nvSpPr>
        <p:spPr>
          <a:xfrm>
            <a:off x="3229291" y="4443723"/>
            <a:ext cx="25909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товара</a:t>
            </a:r>
            <a:endParaRPr lang="ru-BY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EB42CD-5EBB-BDAB-0135-53BDF29B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983" y="246414"/>
            <a:ext cx="3227931" cy="57938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C997F-23CB-5FC2-EB19-FBE653560A62}"/>
              </a:ext>
            </a:extLst>
          </p:cNvPr>
          <p:cNvSpPr txBox="1"/>
          <p:nvPr/>
        </p:nvSpPr>
        <p:spPr>
          <a:xfrm>
            <a:off x="8810171" y="6112864"/>
            <a:ext cx="25980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Вид товара в каталоге</a:t>
            </a:r>
            <a:endParaRPr lang="ru-BY" sz="2000" dirty="0"/>
          </a:p>
        </p:txBody>
      </p:sp>
    </p:spTree>
    <p:extLst>
      <p:ext uri="{BB962C8B-B14F-4D97-AF65-F5344CB8AC3E}">
        <p14:creationId xmlns:p14="http://schemas.microsoft.com/office/powerpoint/2010/main" val="41263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27D6F4-AE1E-6203-1C9A-D07E2B2239DA}"/>
              </a:ext>
            </a:extLst>
          </p:cNvPr>
          <p:cNvSpPr txBox="1"/>
          <p:nvPr/>
        </p:nvSpPr>
        <p:spPr>
          <a:xfrm>
            <a:off x="3813628" y="115162"/>
            <a:ext cx="456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спецэффектов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31F225-4892-9202-E736-EA647C87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685" y="1014633"/>
            <a:ext cx="4783659" cy="48287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29C081-E70C-765D-A7CE-26518C44D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56" y="1014633"/>
            <a:ext cx="4783659" cy="48160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21A9EA-E58E-833B-9BD3-31ABE3709A20}"/>
              </a:ext>
            </a:extLst>
          </p:cNvPr>
          <p:cNvSpPr txBox="1"/>
          <p:nvPr/>
        </p:nvSpPr>
        <p:spPr>
          <a:xfrm>
            <a:off x="4281715" y="60201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слайдер с изображениями </a:t>
            </a:r>
            <a:endParaRPr lang="ru-BY" sz="2400" dirty="0"/>
          </a:p>
        </p:txBody>
      </p:sp>
    </p:spTree>
    <p:extLst>
      <p:ext uri="{BB962C8B-B14F-4D97-AF65-F5344CB8AC3E}">
        <p14:creationId xmlns:p14="http://schemas.microsoft.com/office/powerpoint/2010/main" val="261903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12028C-4E3B-AB6D-875B-E740DB362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5" y="517207"/>
            <a:ext cx="4412843" cy="109035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51EEBE-A0FE-7F1D-1031-178445518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4" y="417112"/>
            <a:ext cx="4526351" cy="12818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B3EEA8-0878-4DFB-B073-FCD8AB273FAC}"/>
              </a:ext>
            </a:extLst>
          </p:cNvPr>
          <p:cNvSpPr txBox="1"/>
          <p:nvPr/>
        </p:nvSpPr>
        <p:spPr>
          <a:xfrm>
            <a:off x="3121046" y="172773"/>
            <a:ext cx="10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</a:t>
            </a:r>
            <a:endParaRPr lang="ru-BY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8C81F1-73CD-67F6-EFF3-F21467DBECB2}"/>
              </a:ext>
            </a:extLst>
          </p:cNvPr>
          <p:cNvSpPr txBox="1"/>
          <p:nvPr/>
        </p:nvSpPr>
        <p:spPr>
          <a:xfrm>
            <a:off x="8958570" y="240918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б</a:t>
            </a:r>
            <a:endParaRPr lang="ru-BY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36F6F-DE1F-753C-E34E-D891437F6265}"/>
              </a:ext>
            </a:extLst>
          </p:cNvPr>
          <p:cNvSpPr txBox="1"/>
          <p:nvPr/>
        </p:nvSpPr>
        <p:spPr>
          <a:xfrm>
            <a:off x="2578743" y="1600762"/>
            <a:ext cx="7034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К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нопка добавления товара в корзину </a:t>
            </a:r>
            <a:r>
              <a:rPr lang="ru-RU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(а – до наведения, б – после)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135360F-29E9-A1C6-6797-952231CBB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9" y="2332739"/>
            <a:ext cx="10783440" cy="38532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714F02-100A-8BD3-6DDA-986F5513B994}"/>
              </a:ext>
            </a:extLst>
          </p:cNvPr>
          <p:cNvSpPr txBox="1"/>
          <p:nvPr/>
        </p:nvSpPr>
        <p:spPr>
          <a:xfrm>
            <a:off x="3352800" y="618599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0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П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одвижная галерея рекомендованных товаров </a:t>
            </a:r>
            <a:endParaRPr lang="ru-BY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56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F24F06-C135-B294-D2D1-DD5F034A1A2C}"/>
              </a:ext>
            </a:extLst>
          </p:cNvPr>
          <p:cNvSpPr txBox="1"/>
          <p:nvPr/>
        </p:nvSpPr>
        <p:spPr>
          <a:xfrm>
            <a:off x="3116612" y="0"/>
            <a:ext cx="59587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3. Реализация структуры веб-сайта</a:t>
            </a:r>
            <a:endParaRPr lang="ru-BY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7ACD8A-EB5E-1457-A387-79957ECBCDA4}"/>
              </a:ext>
            </a:extLst>
          </p:cNvPr>
          <p:cNvSpPr txBox="1"/>
          <p:nvPr/>
        </p:nvSpPr>
        <p:spPr>
          <a:xfrm>
            <a:off x="3677556" y="666705"/>
            <a:ext cx="4836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3.1 Структура 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-документа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4F179-7BD7-9DCD-1ABD-D66F89595546}"/>
              </a:ext>
            </a:extLst>
          </p:cNvPr>
          <p:cNvSpPr txBox="1"/>
          <p:nvPr/>
        </p:nvSpPr>
        <p:spPr>
          <a:xfrm>
            <a:off x="3950470" y="6225099"/>
            <a:ext cx="4291060" cy="400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Структура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HTML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главной страницы</a:t>
            </a:r>
            <a:endParaRPr lang="ru-BY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26F8BF-AE63-54C6-6611-5A57622A5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6" r="30386"/>
          <a:stretch/>
        </p:blipFill>
        <p:spPr>
          <a:xfrm>
            <a:off x="3509422" y="1377697"/>
            <a:ext cx="4836886" cy="47015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475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257506-D10A-C737-41F2-BC428C8BC426}"/>
              </a:ext>
            </a:extLst>
          </p:cNvPr>
          <p:cNvSpPr txBox="1"/>
          <p:nvPr/>
        </p:nvSpPr>
        <p:spPr>
          <a:xfrm>
            <a:off x="3634013" y="158704"/>
            <a:ext cx="59744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3.2 Добавление таблиц стилей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Scss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74CCA8-622E-456F-DBED-E179AEA825E5}"/>
              </a:ext>
            </a:extLst>
          </p:cNvPr>
          <p:cNvSpPr txBox="1"/>
          <p:nvPr/>
        </p:nvSpPr>
        <p:spPr>
          <a:xfrm>
            <a:off x="6159553" y="574203"/>
            <a:ext cx="92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Scss</a:t>
            </a:r>
            <a:endParaRPr lang="ru-BY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DDC9E15-FAE8-F7D9-7CFB-E433E3C81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88" y="835813"/>
            <a:ext cx="3673446" cy="34511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FBB53-2B08-54B7-557F-BAF41D93B363}"/>
              </a:ext>
            </a:extLst>
          </p:cNvPr>
          <p:cNvSpPr txBox="1"/>
          <p:nvPr/>
        </p:nvSpPr>
        <p:spPr>
          <a:xfrm flipH="1">
            <a:off x="551405" y="4294331"/>
            <a:ext cx="4002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Использование операторов</a:t>
            </a:r>
            <a:endParaRPr lang="ru-BY" sz="20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DF82585-667E-55EC-F801-2C81D68D4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675" y="1208612"/>
            <a:ext cx="3677384" cy="139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49D3749-D827-81E4-0407-17AC01E38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675" y="2714283"/>
            <a:ext cx="3249196" cy="10830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C01083-4287-B025-339B-FACBA4A47818}"/>
              </a:ext>
            </a:extLst>
          </p:cNvPr>
          <p:cNvSpPr txBox="1"/>
          <p:nvPr/>
        </p:nvSpPr>
        <p:spPr>
          <a:xfrm flipH="1">
            <a:off x="4420117" y="3908537"/>
            <a:ext cx="3189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Использование </a:t>
            </a:r>
            <a:r>
              <a:rPr lang="ru-RU" sz="2000" dirty="0" err="1"/>
              <a:t>миксинов</a:t>
            </a:r>
            <a:endParaRPr lang="ru-BY" sz="2000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EBF664-F561-17FA-194E-7195EAD22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58" y="4994474"/>
            <a:ext cx="4043226" cy="281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D3410FB-0C55-6B66-3E1D-B8E0656941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1940" y="4994474"/>
            <a:ext cx="2768120" cy="16157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E44C83F-12A0-5A46-F51D-9EB838A1C1F6}"/>
              </a:ext>
            </a:extLst>
          </p:cNvPr>
          <p:cNvSpPr txBox="1"/>
          <p:nvPr/>
        </p:nvSpPr>
        <p:spPr>
          <a:xfrm flipH="1">
            <a:off x="901056" y="5622077"/>
            <a:ext cx="3302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Использование переменных</a:t>
            </a:r>
            <a:endParaRPr lang="ru-BY" sz="2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8E9A350-3DDD-C1D3-3C11-3E847E3AD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7018" y="835813"/>
            <a:ext cx="3189753" cy="40458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C3FD80C-4BE5-6026-0957-3D618E5486F2}"/>
              </a:ext>
            </a:extLst>
          </p:cNvPr>
          <p:cNvSpPr txBox="1"/>
          <p:nvPr/>
        </p:nvSpPr>
        <p:spPr>
          <a:xfrm flipH="1">
            <a:off x="8615898" y="4940426"/>
            <a:ext cx="3581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/>
              <a:t>Использование вложенности</a:t>
            </a:r>
            <a:endParaRPr lang="ru-BY" sz="2000" dirty="0"/>
          </a:p>
        </p:txBody>
      </p:sp>
    </p:spTree>
    <p:extLst>
      <p:ext uri="{BB962C8B-B14F-4D97-AF65-F5344CB8AC3E}">
        <p14:creationId xmlns:p14="http://schemas.microsoft.com/office/powerpoint/2010/main" val="421679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3919CF-68B5-C8B6-CE00-5B5DC400B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93" y="1718783"/>
            <a:ext cx="5974444" cy="16963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33A6F46-740D-CA65-B5B0-B53D7DF77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80" y="1397659"/>
            <a:ext cx="4543429" cy="3715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445723-0136-E53B-7480-FBC2293A5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45" y="4636206"/>
            <a:ext cx="6606541" cy="3570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A0CBDD-5286-24E8-6BB5-DAFCC4BCD1F0}"/>
              </a:ext>
            </a:extLst>
          </p:cNvPr>
          <p:cNvSpPr txBox="1"/>
          <p:nvPr/>
        </p:nvSpPr>
        <p:spPr>
          <a:xfrm>
            <a:off x="1322022" y="3611991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внешнего подключения</a:t>
            </a:r>
            <a:endParaRPr lang="ru-BY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6BE13-D146-AC32-4D35-B69A0CECD755}"/>
              </a:ext>
            </a:extLst>
          </p:cNvPr>
          <p:cNvSpPr txBox="1"/>
          <p:nvPr/>
        </p:nvSpPr>
        <p:spPr>
          <a:xfrm>
            <a:off x="7239599" y="523935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внутреннего подключения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(1)</a:t>
            </a:r>
            <a:endParaRPr lang="ru-BY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25EDF-099B-A9BC-3B9E-8ED7F8F5BF0E}"/>
              </a:ext>
            </a:extLst>
          </p:cNvPr>
          <p:cNvSpPr txBox="1"/>
          <p:nvPr/>
        </p:nvSpPr>
        <p:spPr>
          <a:xfrm>
            <a:off x="1190697" y="5042466"/>
            <a:ext cx="66065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внутреннего подключения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(2)</a:t>
            </a:r>
            <a:endParaRPr lang="ru-BY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8A8D0-3D0F-1725-9D92-B6A5C33156BB}"/>
              </a:ext>
            </a:extLst>
          </p:cNvPr>
          <p:cNvSpPr txBox="1"/>
          <p:nvPr/>
        </p:nvSpPr>
        <p:spPr>
          <a:xfrm>
            <a:off x="5634318" y="426808"/>
            <a:ext cx="9233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</a:t>
            </a:r>
            <a:endParaRPr lang="ru-BY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2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766A3C-6AFB-1473-A158-11DEA3DA31E0}"/>
              </a:ext>
            </a:extLst>
          </p:cNvPr>
          <p:cNvSpPr txBox="1"/>
          <p:nvPr/>
        </p:nvSpPr>
        <p:spPr>
          <a:xfrm>
            <a:off x="5040630" y="15766"/>
            <a:ext cx="2110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XML/SVG</a:t>
            </a:r>
            <a:endParaRPr lang="ru-BY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933D67-6392-96D1-D733-A31E89B1D426}"/>
              </a:ext>
            </a:extLst>
          </p:cNvPr>
          <p:cNvSpPr txBox="1"/>
          <p:nvPr/>
        </p:nvSpPr>
        <p:spPr>
          <a:xfrm>
            <a:off x="195430" y="727244"/>
            <a:ext cx="118011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   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Файлы с расширением .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svg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используют XML для описания элементов графики и их свойств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   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XML используется для представления данных в иерархической структуре, что позволяет легко идентифицировать и организовывать элементы графики в SVG файле. Также XML предоставляет возможность добавлять атрибуты к элементам, что делает их более гибкими и настраиваемыми.</a:t>
            </a:r>
          </a:p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    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В файле SVG, строка "&lt;?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xml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version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="1.0" 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encoding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="utf-8"?&gt;" указывает на то, что это XML-документ и определяет его версию и кодировку. Атрибуты "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xmlns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" и "</a:t>
            </a:r>
            <a:r>
              <a:rPr lang="ru-RU" b="0" i="0" dirty="0" err="1">
                <a:solidFill>
                  <a:srgbClr val="374151"/>
                </a:solidFill>
                <a:effectLst/>
                <a:latin typeface="Söhne"/>
              </a:rPr>
              <a:t>xmlns:xlink</a:t>
            </a:r>
            <a:r>
              <a:rPr lang="ru-RU" b="0" i="0" dirty="0">
                <a:solidFill>
                  <a:srgbClr val="374151"/>
                </a:solidFill>
                <a:effectLst/>
                <a:latin typeface="Söhne"/>
              </a:rPr>
              <a:t>" определяют пространство имен, которое используется для SVG элементов и свойств, а также для ссылок на другие файлы.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52D4DF-738D-B331-264D-585220CDA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2" y="3112257"/>
            <a:ext cx="10526594" cy="2534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14A63B-C1CF-9AFB-7D04-8DA72AE21085}"/>
              </a:ext>
            </a:extLst>
          </p:cNvPr>
          <p:cNvSpPr txBox="1"/>
          <p:nvPr/>
        </p:nvSpPr>
        <p:spPr>
          <a:xfrm>
            <a:off x="4361328" y="5646261"/>
            <a:ext cx="34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Сокращенный листинг </a:t>
            </a:r>
            <a:r>
              <a:rPr lang="en-US" dirty="0"/>
              <a:t>SVG </a:t>
            </a:r>
            <a:r>
              <a:rPr lang="ru-RU" dirty="0"/>
              <a:t>файла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5573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766A3C-6AFB-1473-A158-11DEA3DA31E0}"/>
              </a:ext>
            </a:extLst>
          </p:cNvPr>
          <p:cNvSpPr txBox="1"/>
          <p:nvPr/>
        </p:nvSpPr>
        <p:spPr>
          <a:xfrm>
            <a:off x="5297673" y="0"/>
            <a:ext cx="1596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XML/JS</a:t>
            </a:r>
            <a:endParaRPr lang="ru-BY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57624B3-7D7A-68F4-E41A-7A39F53C2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4" y="810056"/>
            <a:ext cx="7459116" cy="20672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8C0916-7C05-FBCC-B1E9-9D9D3B06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54" y="3763263"/>
            <a:ext cx="8240275" cy="2267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05E3B3-20BC-53A0-759E-8C4C07C1A3AF}"/>
              </a:ext>
            </a:extLst>
          </p:cNvPr>
          <p:cNvSpPr txBox="1"/>
          <p:nvPr/>
        </p:nvSpPr>
        <p:spPr>
          <a:xfrm>
            <a:off x="2828364" y="2905539"/>
            <a:ext cx="277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Подключаемый </a:t>
            </a:r>
            <a:r>
              <a:rPr lang="en-US" dirty="0"/>
              <a:t>XML </a:t>
            </a:r>
            <a:r>
              <a:rPr lang="ru-RU" dirty="0"/>
              <a:t>файл </a:t>
            </a:r>
            <a:endParaRPr lang="ru-BY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FAF17-9E24-890B-BBBC-769D5731293E}"/>
              </a:ext>
            </a:extLst>
          </p:cNvPr>
          <p:cNvSpPr txBox="1"/>
          <p:nvPr/>
        </p:nvSpPr>
        <p:spPr>
          <a:xfrm flipH="1">
            <a:off x="2533592" y="6030529"/>
            <a:ext cx="4140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Подключение </a:t>
            </a:r>
            <a:r>
              <a:rPr lang="en-US" dirty="0"/>
              <a:t>XML </a:t>
            </a:r>
            <a:r>
              <a:rPr lang="ru-RU" dirty="0"/>
              <a:t>файла с помощью </a:t>
            </a:r>
            <a:r>
              <a:rPr lang="en-US" dirty="0"/>
              <a:t>JS</a:t>
            </a:r>
            <a:endParaRPr lang="ru-BY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BF96BD-A466-FB15-C812-66A53A5EC37E}"/>
              </a:ext>
            </a:extLst>
          </p:cNvPr>
          <p:cNvSpPr txBox="1"/>
          <p:nvPr/>
        </p:nvSpPr>
        <p:spPr>
          <a:xfrm>
            <a:off x="8067869" y="1454765"/>
            <a:ext cx="40028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При загрузке страницы происходит событие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load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на которое устанавливается обработчик, содержащий функцию, которая создает новый объект 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XMLHttpRequest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xhttp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      </a:t>
            </a:r>
          </a:p>
          <a:p>
            <a:pPr algn="just"/>
            <a:r>
              <a:rPr lang="ru-RU" sz="1600" dirty="0">
                <a:solidFill>
                  <a:srgbClr val="37415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Затем устанавливается обработчик события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onreadystatechange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", который будет вызываться при изменении состояния объекта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xhttp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36B11-1B0C-0FAB-668C-3DC7FA8371E8}"/>
              </a:ext>
            </a:extLst>
          </p:cNvPr>
          <p:cNvSpPr txBox="1"/>
          <p:nvPr/>
        </p:nvSpPr>
        <p:spPr>
          <a:xfrm>
            <a:off x="8816737" y="3763089"/>
            <a:ext cx="32539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Если состояние равно 4 (запрос завершен) и код состояния равен 200 (успешный ответ от сервера), то данные, полученные в ответ на запрос, вставляются внутрь элемента с идентификатором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contact-info-container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 с помощью свойства "</a:t>
            </a:r>
            <a:r>
              <a:rPr lang="ru-RU" sz="1600" b="0" i="0" dirty="0" err="1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innerHTML</a:t>
            </a:r>
            <a:r>
              <a:rPr lang="ru-RU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".</a:t>
            </a:r>
            <a:endParaRPr lang="ru-BY" sz="1600" dirty="0"/>
          </a:p>
        </p:txBody>
      </p:sp>
    </p:spTree>
    <p:extLst>
      <p:ext uri="{BB962C8B-B14F-4D97-AF65-F5344CB8AC3E}">
        <p14:creationId xmlns:p14="http://schemas.microsoft.com/office/powerpoint/2010/main" val="23089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766A3C-6AFB-1473-A158-11DEA3DA31E0}"/>
              </a:ext>
            </a:extLst>
          </p:cNvPr>
          <p:cNvSpPr txBox="1"/>
          <p:nvPr/>
        </p:nvSpPr>
        <p:spPr>
          <a:xfrm>
            <a:off x="5143910" y="0"/>
            <a:ext cx="1904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endParaRPr lang="ru-BY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9F4E88-26D8-1693-7581-11F5B0A4522C}"/>
              </a:ext>
            </a:extLst>
          </p:cNvPr>
          <p:cNvSpPr txBox="1"/>
          <p:nvPr/>
        </p:nvSpPr>
        <p:spPr>
          <a:xfrm>
            <a:off x="340659" y="611294"/>
            <a:ext cx="11358282" cy="54476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Получаем элементы формы и сообщений на странице</a:t>
            </a:r>
            <a:endParaRPr lang="be-BY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form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"contact-form"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emailInput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"email"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messageInput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"message"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formMessages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"form-messages"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Функция проверки корректности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email-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адреса</a:t>
            </a:r>
            <a:endParaRPr lang="be-BY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isValidEmail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(email) {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\s@]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@[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\s@]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\.[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^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\s@]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en-US" sz="1200" b="0" dirty="0">
                <a:solidFill>
                  <a:srgbClr val="811F3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.test(email);}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Функция проверки заполненности текстового поля</a:t>
            </a:r>
            <a:endParaRPr lang="be-BY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 {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message.trim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!==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Вешаем обработчик отправки формы</a:t>
            </a:r>
            <a:endParaRPr lang="be-BY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form.addEventListener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"submit"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(event)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email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emailInput.value.trim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message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messageInput.value.trim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Проверяем корректность </a:t>
            </a:r>
            <a:r>
              <a:rPr lang="en-US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email-</a:t>
            </a:r>
            <a:r>
              <a:rPr lang="be-BY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адреса и заполненность текстового поля</a:t>
            </a:r>
            <a:endParaRPr lang="be-BY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be-BY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isValidEmail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(email))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formMessages.innerHTML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'&lt;p class="error"&gt;</a:t>
            </a:r>
            <a:r>
              <a:rPr lang="be-BY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Пожалуйста, введите корректный адрес электронной почты&lt;/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p&gt;'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(!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formMessages.innerHTML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'&lt;p class="error"&gt;</a:t>
            </a:r>
            <a:r>
              <a:rPr lang="be-BY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Пожалуйста, введите сообщение&lt;/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p&gt;'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isValidMessage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(message) &amp;&amp;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isValidEmail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(email))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formMessages.innerHTML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'&lt;p class="success"&gt;</a:t>
            </a:r>
            <a:r>
              <a:rPr lang="be-BY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Ожидайте ответа.&lt;/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p&gt;'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emailInput.value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  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messageInput.value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});</a:t>
            </a:r>
          </a:p>
          <a:p>
            <a:r>
              <a:rPr lang="en-US" sz="1200" b="0" dirty="0">
                <a:solidFill>
                  <a:srgbClr val="8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&lt;/script&gt;</a:t>
            </a:r>
            <a:endParaRPr lang="en-US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74C78-CA2F-EA9F-EA2E-09D6C4100A27}"/>
              </a:ext>
            </a:extLst>
          </p:cNvPr>
          <p:cNvSpPr txBox="1"/>
          <p:nvPr/>
        </p:nvSpPr>
        <p:spPr>
          <a:xfrm flipH="1">
            <a:off x="4330401" y="6147013"/>
            <a:ext cx="337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Листинг</a:t>
            </a:r>
            <a:r>
              <a:rPr lang="en-US" dirty="0"/>
              <a:t> JS </a:t>
            </a:r>
            <a:r>
              <a:rPr lang="ru-RU" dirty="0"/>
              <a:t>для проверки формы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06906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F032D0-CF82-3F77-3859-CF395458E4C1}"/>
              </a:ext>
            </a:extLst>
          </p:cNvPr>
          <p:cNvSpPr txBox="1"/>
          <p:nvPr/>
        </p:nvSpPr>
        <p:spPr>
          <a:xfrm flipH="1">
            <a:off x="4935945" y="130629"/>
            <a:ext cx="2320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/>
              <a:t>Введение</a:t>
            </a:r>
            <a:endParaRPr lang="ru-BY" sz="36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0520D1-6318-CB73-EE68-ECE64F6AFA14}"/>
              </a:ext>
            </a:extLst>
          </p:cNvPr>
          <p:cNvSpPr txBox="1"/>
          <p:nvPr/>
        </p:nvSpPr>
        <p:spPr>
          <a:xfrm flipH="1">
            <a:off x="377371" y="972458"/>
            <a:ext cx="11437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 курсовой работы: </a:t>
            </a:r>
            <a:r>
              <a:rPr lang="ru-RU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веб-сайт для </a:t>
            </a:r>
            <a:r>
              <a:rPr lang="ru-RU" sz="2400" dirty="0">
                <a:solidFill>
                  <a:srgbClr val="181818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магазина зоотоваров </a:t>
            </a:r>
            <a:r>
              <a:rPr lang="ru-RU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 использованием HTML5, а также с применением </a:t>
            </a:r>
            <a:r>
              <a:rPr lang="en-US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Sass</a:t>
            </a:r>
            <a:r>
              <a:rPr lang="ru-RU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CSS</a:t>
            </a:r>
            <a:r>
              <a:rPr lang="ru-RU" sz="2400" dirty="0">
                <a:solidFill>
                  <a:srgbClr val="181818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</a:t>
            </a:r>
          </a:p>
          <a:p>
            <a:pPr indent="450215" algn="just"/>
            <a:endParaRPr lang="ru-RU" sz="2400" dirty="0">
              <a:solidFill>
                <a:srgbClr val="181818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0425B-CFD1-D024-B9FC-550A5B784480}"/>
              </a:ext>
            </a:extLst>
          </p:cNvPr>
          <p:cNvSpPr txBox="1"/>
          <p:nvPr/>
        </p:nvSpPr>
        <p:spPr>
          <a:xfrm>
            <a:off x="377372" y="2453497"/>
            <a:ext cx="11640458" cy="3735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8310" algn="just">
              <a:lnSpc>
                <a:spcPct val="107000"/>
              </a:lnSpc>
              <a:spcAft>
                <a:spcPts val="800"/>
              </a:spcAft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 курсовой работы: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проанализировать существующие языки разметки, инструменты и библиотеки для создания веб-сайта;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макет и прототип сайта;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структуру веб-сайта;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наполнить сайт информацией по теме;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протестировать веб-сайт;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разработать руководство пользователя.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02556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B9F4E88-26D8-1693-7581-11F5B0A4522C}"/>
              </a:ext>
            </a:extLst>
          </p:cNvPr>
          <p:cNvSpPr txBox="1"/>
          <p:nvPr/>
        </p:nvSpPr>
        <p:spPr>
          <a:xfrm>
            <a:off x="416859" y="1023671"/>
            <a:ext cx="11358282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sliderImages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document.querySelector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'.slider-images'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arrowLeft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document.querySelector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'.arrow-left'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arrowRight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document.querySelector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'.arrow-right'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arrowLeft.addEventListener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'click'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&gt;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--;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sliderImages.style.transform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translateX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%)`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 </a:t>
            </a:r>
            <a:endParaRPr lang="ru-RU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sliderImages.style.transform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translateX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%)`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;}});</a:t>
            </a:r>
          </a:p>
          <a:p>
            <a:b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arrowRight.addEventListener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'click'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()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sliderImages.style.transform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translateX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%)`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 </a:t>
            </a:r>
            <a:endParaRPr lang="ru-RU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ru-RU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r>
              <a:rPr lang="ru-RU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sliderImages.style.transform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`</a:t>
            </a:r>
            <a:r>
              <a:rPr lang="en-US" sz="12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translateX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${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currentImage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1200" b="0" dirty="0">
                <a:solidFill>
                  <a:srgbClr val="09865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en-US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%)`</a:t>
            </a:r>
            <a:r>
              <a:rPr lang="en-US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;}});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A74C78-CA2F-EA9F-EA2E-09D6C4100A27}"/>
              </a:ext>
            </a:extLst>
          </p:cNvPr>
          <p:cNvSpPr txBox="1"/>
          <p:nvPr/>
        </p:nvSpPr>
        <p:spPr>
          <a:xfrm flipH="1">
            <a:off x="4737155" y="4439991"/>
            <a:ext cx="271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Листинг</a:t>
            </a:r>
            <a:r>
              <a:rPr lang="en-US" dirty="0"/>
              <a:t> JS </a:t>
            </a:r>
            <a:r>
              <a:rPr lang="ru-RU" dirty="0"/>
              <a:t>для слайдера </a:t>
            </a:r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427367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59A478-5D25-BDD4-8B24-0D8711E48EC4}"/>
              </a:ext>
            </a:extLst>
          </p:cNvPr>
          <p:cNvSpPr txBox="1"/>
          <p:nvPr/>
        </p:nvSpPr>
        <p:spPr>
          <a:xfrm>
            <a:off x="3808020" y="0"/>
            <a:ext cx="45759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4. </a:t>
            </a:r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Тестирование веб-сайта</a:t>
            </a:r>
            <a:endParaRPr lang="ru-BY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3BE5D0-4B4C-3C47-BE93-32C5CEDE98A1}"/>
              </a:ext>
            </a:extLst>
          </p:cNvPr>
          <p:cNvSpPr txBox="1"/>
          <p:nvPr/>
        </p:nvSpPr>
        <p:spPr>
          <a:xfrm>
            <a:off x="3677555" y="538608"/>
            <a:ext cx="582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.1 Адаптивный дизайн веб-сайта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A44FBF5-9026-365B-0F16-A3F2D0040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60" y="1084912"/>
            <a:ext cx="11577277" cy="49377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7C804F-CCD0-81DA-A2E4-75666BC40510}"/>
              </a:ext>
            </a:extLst>
          </p:cNvPr>
          <p:cNvSpPr txBox="1"/>
          <p:nvPr/>
        </p:nvSpPr>
        <p:spPr>
          <a:xfrm>
            <a:off x="3047998" y="6071834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страницы для компьютера</a:t>
            </a:r>
            <a:endParaRPr lang="ru-BY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86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03A7CA-AF5A-04B0-15A9-FFF7BB167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33" y="299267"/>
            <a:ext cx="8047694" cy="4824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A223C76-50F1-C283-E6F6-9CEB5385B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6053" y="299267"/>
            <a:ext cx="3533014" cy="53032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E5C921-479A-128D-E226-F1F00593FF2E}"/>
              </a:ext>
            </a:extLst>
          </p:cNvPr>
          <p:cNvSpPr txBox="1"/>
          <p:nvPr/>
        </p:nvSpPr>
        <p:spPr>
          <a:xfrm>
            <a:off x="1218780" y="540245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страницы для планшетных устройств</a:t>
            </a:r>
            <a:endParaRPr lang="ru-BY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44C94-447E-3578-8511-7F66A0829D7D}"/>
              </a:ext>
            </a:extLst>
          </p:cNvPr>
          <p:cNvSpPr txBox="1"/>
          <p:nvPr/>
        </p:nvSpPr>
        <p:spPr>
          <a:xfrm>
            <a:off x="8890788" y="5802569"/>
            <a:ext cx="258354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 страницы для мобильных устройств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4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6FD8CA-1682-7E04-EF27-941AEE5BC9B4}"/>
              </a:ext>
            </a:extLst>
          </p:cNvPr>
          <p:cNvSpPr txBox="1"/>
          <p:nvPr/>
        </p:nvSpPr>
        <p:spPr>
          <a:xfrm>
            <a:off x="3754663" y="378949"/>
            <a:ext cx="468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.2 </a:t>
            </a:r>
            <a:r>
              <a:rPr lang="ru-RU" sz="24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Кроссбраузерность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веб-сайта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D2D7F1-7EF5-0453-CC17-1D7E3D5A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0" y="1766024"/>
            <a:ext cx="5948121" cy="27717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7767A6-CC60-C551-D944-398083B89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90" y="1795051"/>
            <a:ext cx="5749290" cy="27717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B49A28-1F6B-CE98-4592-6ACAD2A971F0}"/>
              </a:ext>
            </a:extLst>
          </p:cNvPr>
          <p:cNvSpPr txBox="1"/>
          <p:nvPr/>
        </p:nvSpPr>
        <p:spPr>
          <a:xfrm>
            <a:off x="1480457" y="4929045"/>
            <a:ext cx="3889828" cy="411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Вид страницы в браузере 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Opera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14CAA-D445-A149-859D-B89345196629}"/>
              </a:ext>
            </a:extLst>
          </p:cNvPr>
          <p:cNvSpPr txBox="1"/>
          <p:nvPr/>
        </p:nvSpPr>
        <p:spPr>
          <a:xfrm>
            <a:off x="6096000" y="4940507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Вид страницы в браузере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Microsoft Edge</a:t>
            </a:r>
            <a:endParaRPr lang="ru-BY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2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A9592C-C146-8068-DA79-1820FA90F328}"/>
              </a:ext>
            </a:extLst>
          </p:cNvPr>
          <p:cNvSpPr txBox="1"/>
          <p:nvPr/>
        </p:nvSpPr>
        <p:spPr>
          <a:xfrm>
            <a:off x="3754662" y="285332"/>
            <a:ext cx="468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4.3 Руководст</a:t>
            </a:r>
            <a:r>
              <a:rPr lang="ru-RU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во пользователя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9104780-9F91-F30D-8E9C-6A00D5DD16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9"/>
          <a:stretch/>
        </p:blipFill>
        <p:spPr>
          <a:xfrm>
            <a:off x="395463" y="1375409"/>
            <a:ext cx="11401073" cy="3180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A58195-C5B6-E7E5-AD11-02062C9B6372}"/>
              </a:ext>
            </a:extLst>
          </p:cNvPr>
          <p:cNvSpPr txBox="1"/>
          <p:nvPr/>
        </p:nvSpPr>
        <p:spPr>
          <a:xfrm>
            <a:off x="3047999" y="470535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200"/>
              </a:spcBef>
              <a:spcAft>
                <a:spcPts val="1400"/>
              </a:spcAft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Ссылки на категории товаров</a:t>
            </a:r>
            <a:endParaRPr lang="ru-BY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8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08ABD19-974D-4B7F-1CE1-ADA9D947F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03" y="420016"/>
            <a:ext cx="11395393" cy="45844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707E0-580E-A321-CD69-87DBD9918364}"/>
              </a:ext>
            </a:extLst>
          </p:cNvPr>
          <p:cNvSpPr txBox="1"/>
          <p:nvPr/>
        </p:nvSpPr>
        <p:spPr>
          <a:xfrm>
            <a:off x="4762499" y="5196840"/>
            <a:ext cx="2667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Ссылки на товары</a:t>
            </a:r>
            <a:endParaRPr lang="ru-B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70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A864652-07B7-7DB8-8F41-15B62C1AB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08" y="1456541"/>
            <a:ext cx="7915656" cy="3456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90C6CD-AF45-3F85-5F7E-6148887D6678}"/>
              </a:ext>
            </a:extLst>
          </p:cNvPr>
          <p:cNvSpPr txBox="1"/>
          <p:nvPr/>
        </p:nvSpPr>
        <p:spPr>
          <a:xfrm>
            <a:off x="2362200" y="521364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Основная информация о товаре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4DF8A0-7DBB-BD93-CE78-2B8AF380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20" y="1155522"/>
            <a:ext cx="3644172" cy="34560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192C08-1055-DF14-E57F-6D8498177418}"/>
              </a:ext>
            </a:extLst>
          </p:cNvPr>
          <p:cNvSpPr txBox="1"/>
          <p:nvPr/>
        </p:nvSpPr>
        <p:spPr>
          <a:xfrm flipH="1">
            <a:off x="9037320" y="4912627"/>
            <a:ext cx="4084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Форма для связи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35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FF747C-BC65-091A-E23D-51EF231E7464}"/>
              </a:ext>
            </a:extLst>
          </p:cNvPr>
          <p:cNvSpPr txBox="1"/>
          <p:nvPr/>
        </p:nvSpPr>
        <p:spPr>
          <a:xfrm flipH="1">
            <a:off x="1371824" y="2351782"/>
            <a:ext cx="944835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Показ презентации закончен.</a:t>
            </a:r>
          </a:p>
          <a:p>
            <a:pPr algn="ctr"/>
            <a:endParaRPr lang="ru-RU" sz="4000" dirty="0"/>
          </a:p>
          <a:p>
            <a:pPr algn="ctr"/>
            <a:r>
              <a:rPr lang="ru-RU" sz="4000" dirty="0"/>
              <a:t>Спасибо за внимание!!</a:t>
            </a:r>
            <a:endParaRPr lang="ru-BY" sz="4000" dirty="0"/>
          </a:p>
        </p:txBody>
      </p:sp>
    </p:spTree>
    <p:extLst>
      <p:ext uri="{BB962C8B-B14F-4D97-AF65-F5344CB8AC3E}">
        <p14:creationId xmlns:p14="http://schemas.microsoft.com/office/powerpoint/2010/main" val="24974579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5000">
        <p15:prstTrans prst="fractur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F5F607-4611-56E0-77B4-7E9573228113}"/>
              </a:ext>
            </a:extLst>
          </p:cNvPr>
          <p:cNvSpPr txBox="1"/>
          <p:nvPr/>
        </p:nvSpPr>
        <p:spPr>
          <a:xfrm>
            <a:off x="4470399" y="189344"/>
            <a:ext cx="431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Постановка задачи</a:t>
            </a:r>
            <a:endParaRPr lang="ru-BY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0B003E-198E-4827-0257-F2E5029A10CC}"/>
              </a:ext>
            </a:extLst>
          </p:cNvPr>
          <p:cNvSpPr txBox="1"/>
          <p:nvPr/>
        </p:nvSpPr>
        <p:spPr>
          <a:xfrm>
            <a:off x="3831770" y="780301"/>
            <a:ext cx="558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 Обзор аналогичных решений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4208A-9FB1-1D7D-650E-7C887C961279}"/>
              </a:ext>
            </a:extLst>
          </p:cNvPr>
          <p:cNvSpPr txBox="1"/>
          <p:nvPr/>
        </p:nvSpPr>
        <p:spPr>
          <a:xfrm flipH="1">
            <a:off x="1302523" y="1720553"/>
            <a:ext cx="32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1.1.1 аналог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zoo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BB24C-132E-58D5-E27D-86EE51F5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44" y="2111413"/>
            <a:ext cx="4689569" cy="2219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ED3DF1-DB24-64AC-9A68-92316141966F}"/>
              </a:ext>
            </a:extLst>
          </p:cNvPr>
          <p:cNvSpPr txBox="1"/>
          <p:nvPr/>
        </p:nvSpPr>
        <p:spPr>
          <a:xfrm>
            <a:off x="5013713" y="3221251"/>
            <a:ext cx="2801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1.1.2 аналог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lemurrr</a:t>
            </a:r>
            <a:endParaRPr lang="ru-BY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5144DE1-7554-4F24-DB12-EF44D7C7A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78" y="3773090"/>
            <a:ext cx="2039327" cy="20393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7E501D-2144-A552-39D8-FD38CB4AA72A}"/>
              </a:ext>
            </a:extLst>
          </p:cNvPr>
          <p:cNvSpPr txBox="1"/>
          <p:nvPr/>
        </p:nvSpPr>
        <p:spPr>
          <a:xfrm flipH="1">
            <a:off x="8555813" y="1695914"/>
            <a:ext cx="2910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1.1.3 аналог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petdog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DADFDB55-73C0-72CC-182E-A4D1587F8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813" y="2196067"/>
            <a:ext cx="3156096" cy="246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5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E2ADE69-8AC7-E254-3F99-BB253C34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43" y="735599"/>
            <a:ext cx="5507155" cy="21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473BA6-6D1E-07DA-A81E-1B20DAFA74A9}"/>
              </a:ext>
            </a:extLst>
          </p:cNvPr>
          <p:cNvSpPr txBox="1"/>
          <p:nvPr/>
        </p:nvSpPr>
        <p:spPr>
          <a:xfrm flipH="1">
            <a:off x="1490253" y="3011832"/>
            <a:ext cx="3707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главного каталога сайта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-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61B962-7DCC-43D8-6E75-D46DE9D6365E}"/>
              </a:ext>
            </a:extLst>
          </p:cNvPr>
          <p:cNvSpPr txBox="1"/>
          <p:nvPr/>
        </p:nvSpPr>
        <p:spPr>
          <a:xfrm flipH="1">
            <a:off x="51343" y="0"/>
            <a:ext cx="32925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1.1.1 аналог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zoo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5CC06D-8B3D-08AE-3939-55E7D8294863}"/>
              </a:ext>
            </a:extLst>
          </p:cNvPr>
          <p:cNvSpPr txBox="1"/>
          <p:nvPr/>
        </p:nvSpPr>
        <p:spPr>
          <a:xfrm flipH="1">
            <a:off x="550612" y="4163733"/>
            <a:ext cx="107767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Приятный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минималистичном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дизайн, что позволяет обратить внимание пользователя именно на продукт сайта. 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Цветовая гамма выбрана с акцентом на желтый, чтобы привлечь внимание клиента </a:t>
            </a:r>
            <a:r>
              <a:rPr lang="ru-RU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 побудить к действию.</a:t>
            </a:r>
            <a:endParaRPr lang="ru-B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B5C2C07-179F-7C20-F87F-FEABE5B6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002" y="709767"/>
            <a:ext cx="5507155" cy="262978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22FE22-B5C8-CCAF-3522-C19DA91D0826}"/>
              </a:ext>
            </a:extLst>
          </p:cNvPr>
          <p:cNvSpPr txBox="1"/>
          <p:nvPr/>
        </p:nvSpPr>
        <p:spPr>
          <a:xfrm>
            <a:off x="7218218" y="3511080"/>
            <a:ext cx="4541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Окно выбора каталога товаров e-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zoo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52820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DD113F-E613-8CA3-BFB7-88ED22C7BCCB}"/>
              </a:ext>
            </a:extLst>
          </p:cNvPr>
          <p:cNvSpPr txBox="1"/>
          <p:nvPr/>
        </p:nvSpPr>
        <p:spPr>
          <a:xfrm flipH="1">
            <a:off x="0" y="-13854"/>
            <a:ext cx="4660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1.1.2 аналог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lemurrr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68A726-1142-5A1B-56AD-D736E2D8E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12" y="830997"/>
            <a:ext cx="5739796" cy="2355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9798F1A-8A89-229F-8F4E-691DC42E5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30" y="830997"/>
            <a:ext cx="5814158" cy="25980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40148C-E0B2-1A59-E9F3-17EE04C445C0}"/>
              </a:ext>
            </a:extLst>
          </p:cNvPr>
          <p:cNvSpPr txBox="1"/>
          <p:nvPr/>
        </p:nvSpPr>
        <p:spPr>
          <a:xfrm flipH="1">
            <a:off x="1560105" y="3302124"/>
            <a:ext cx="2933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Окно каталога сайта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lemurrr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C2936-6346-AE44-5C13-1DF65B55C64D}"/>
              </a:ext>
            </a:extLst>
          </p:cNvPr>
          <p:cNvSpPr txBox="1"/>
          <p:nvPr/>
        </p:nvSpPr>
        <p:spPr>
          <a:xfrm flipH="1">
            <a:off x="8053646" y="3569920"/>
            <a:ext cx="2766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Окно товара сайта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lemurrr</a:t>
            </a:r>
            <a:endParaRPr lang="ru-BY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1BACC0-8394-E3FD-438C-C61008FE5DC7}"/>
              </a:ext>
            </a:extLst>
          </p:cNvPr>
          <p:cNvSpPr txBox="1"/>
          <p:nvPr/>
        </p:nvSpPr>
        <p:spPr>
          <a:xfrm flipH="1">
            <a:off x="508122" y="4288424"/>
            <a:ext cx="107767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Картинки представленных товаров слишком маленьких размеров, что усложняет просмотра информации пользователем.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Удобно представлена вся необходимая информация о товаре на главной странице.</a:t>
            </a:r>
          </a:p>
          <a:p>
            <a:pPr indent="450215" algn="just"/>
            <a:r>
              <a:rPr lang="ru-RU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 Д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ается подробное описание, что позволяет клиенту найти всю нужную информацию. </a:t>
            </a:r>
            <a:endParaRPr lang="ru-BY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215" algn="just"/>
            <a:endParaRPr lang="ru-RU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50377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AFBA2-ED0F-7E6A-6232-EB91F2CCFD73}"/>
              </a:ext>
            </a:extLst>
          </p:cNvPr>
          <p:cNvSpPr txBox="1"/>
          <p:nvPr/>
        </p:nvSpPr>
        <p:spPr>
          <a:xfrm>
            <a:off x="0" y="0"/>
            <a:ext cx="2757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1.1.3 аналог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petdog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3F8994-8AED-F6EB-57F9-21D29AD7E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06" y="926723"/>
            <a:ext cx="5769228" cy="23985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82EE25-5B04-6B88-2A2C-DDD06FB47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167" y="926723"/>
            <a:ext cx="5769227" cy="26059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F4391-ABAE-2D4E-2462-F30E918A1E9D}"/>
              </a:ext>
            </a:extLst>
          </p:cNvPr>
          <p:cNvSpPr txBox="1"/>
          <p:nvPr/>
        </p:nvSpPr>
        <p:spPr>
          <a:xfrm flipH="1">
            <a:off x="1375756" y="3429000"/>
            <a:ext cx="4720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главного каталога сайта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petdog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6EDE2-4B7E-B924-84BD-A4FA15C782C0}"/>
              </a:ext>
            </a:extLst>
          </p:cNvPr>
          <p:cNvSpPr txBox="1"/>
          <p:nvPr/>
        </p:nvSpPr>
        <p:spPr>
          <a:xfrm flipH="1">
            <a:off x="8025937" y="3629674"/>
            <a:ext cx="362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Окно каталога сайта </a:t>
            </a:r>
            <a:r>
              <a:rPr lang="ru-RU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petdog</a:t>
            </a:r>
            <a:endParaRPr lang="ru-BY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ru-BY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537B90-B765-EF18-003D-579CF9234AAB}"/>
              </a:ext>
            </a:extLst>
          </p:cNvPr>
          <p:cNvSpPr txBox="1"/>
          <p:nvPr/>
        </p:nvSpPr>
        <p:spPr>
          <a:xfrm flipH="1">
            <a:off x="355367" y="4732529"/>
            <a:ext cx="93476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+ На главной странице представлены разделы товаров, облегчая поиск товара.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Д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ля просмотра пользователем цены не нужно переходить на персональную страницу товара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+ Присутствие акцентного цвета</a:t>
            </a:r>
            <a:endParaRPr lang="ru-BY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4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FD4DF-5BC9-EEC7-C448-F78EC0CD0FC0}"/>
              </a:ext>
            </a:extLst>
          </p:cNvPr>
          <p:cNvSpPr txBox="1"/>
          <p:nvPr/>
        </p:nvSpPr>
        <p:spPr>
          <a:xfrm>
            <a:off x="4470399" y="175489"/>
            <a:ext cx="43107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 Постановка задачи</a:t>
            </a:r>
            <a:endParaRPr lang="ru-BY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A6155-D3F9-1D6E-1A2A-004C158EAE84}"/>
              </a:ext>
            </a:extLst>
          </p:cNvPr>
          <p:cNvSpPr txBox="1"/>
          <p:nvPr/>
        </p:nvSpPr>
        <p:spPr>
          <a:xfrm>
            <a:off x="4525819" y="755659"/>
            <a:ext cx="364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1.2 Техническое задание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14AC0-810B-8FC9-C726-332AB352CD60}"/>
              </a:ext>
            </a:extLst>
          </p:cNvPr>
          <p:cNvSpPr txBox="1"/>
          <p:nvPr/>
        </p:nvSpPr>
        <p:spPr>
          <a:xfrm>
            <a:off x="808414" y="1397222"/>
            <a:ext cx="10945090" cy="2052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8310" algn="just">
              <a:lnSpc>
                <a:spcPct val="107000"/>
              </a:lnSpc>
              <a:spcAft>
                <a:spcPts val="800"/>
              </a:spcAft>
              <a:tabLst>
                <a:tab pos="6391275" algn="l"/>
              </a:tabLst>
            </a:pPr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Основными задачами сайта являются</a:t>
            </a: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предоставление навигационного меню;</a:t>
            </a:r>
            <a:endParaRPr lang="en-US" sz="2400" spc="-2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предоставление блоков-ссылок;</a:t>
            </a:r>
            <a:endParaRPr lang="en-US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"/>
              <a:tabLst>
                <a:tab pos="6391275" algn="l"/>
              </a:tabLst>
            </a:pPr>
            <a:r>
              <a:rPr lang="ru-RU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предоставление информацию о товарах.</a:t>
            </a:r>
            <a:endParaRPr lang="ru-BY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65C1F-690A-8BBE-9586-6D219364CF7E}"/>
              </a:ext>
            </a:extLst>
          </p:cNvPr>
          <p:cNvSpPr txBox="1"/>
          <p:nvPr/>
        </p:nvSpPr>
        <p:spPr>
          <a:xfrm>
            <a:off x="3082499" y="3552427"/>
            <a:ext cx="7869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1.3 Выбор средств реализации программного продукта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AC70B-496D-9E97-CA6C-557B813F30CF}"/>
              </a:ext>
            </a:extLst>
          </p:cNvPr>
          <p:cNvSpPr txBox="1"/>
          <p:nvPr/>
        </p:nvSpPr>
        <p:spPr>
          <a:xfrm flipH="1">
            <a:off x="255615" y="4352782"/>
            <a:ext cx="119363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Курсовая работа выполняется в редакторе кода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450215" algn="just"/>
            <a:r>
              <a:rPr lang="ru-RU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 создании веб-страниц были использованы языки: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HTML, CSS,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SCSS,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JS, 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XML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BY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3421584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F4AA8-BC6B-586C-BEFB-E8AEFE79D126}"/>
              </a:ext>
            </a:extLst>
          </p:cNvPr>
          <p:cNvSpPr txBox="1"/>
          <p:nvPr/>
        </p:nvSpPr>
        <p:spPr>
          <a:xfrm>
            <a:off x="2706254" y="147780"/>
            <a:ext cx="6779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2. Проектирование страницы веб-сайта</a:t>
            </a:r>
            <a:endParaRPr lang="ru-BY" sz="2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BY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80074-7977-5EE2-E8E1-6FE5A2275E32}"/>
              </a:ext>
            </a:extLst>
          </p:cNvPr>
          <p:cNvSpPr txBox="1"/>
          <p:nvPr/>
        </p:nvSpPr>
        <p:spPr>
          <a:xfrm>
            <a:off x="4128653" y="804591"/>
            <a:ext cx="3934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2.1 Выбор способа верстки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54D0E-5C14-B9BD-C250-C97AFB7ED6E3}"/>
              </a:ext>
            </a:extLst>
          </p:cNvPr>
          <p:cNvSpPr txBox="1"/>
          <p:nvPr/>
        </p:nvSpPr>
        <p:spPr>
          <a:xfrm flipH="1">
            <a:off x="7135094" y="2810402"/>
            <a:ext cx="4267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Grid</a:t>
            </a:r>
            <a:r>
              <a:rPr lang="ru-RU" sz="2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-модель позволяет создавать структуры, необходимые для обеспечения отзывчивости сайтов на различных устройствах. Это означает, что сайт будет одинаково хорошо смотреться на компьютере, телефоне и планшете.</a:t>
            </a:r>
            <a:endParaRPr lang="ru-BY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E9B54-B623-7F48-5A7A-8A57DC951637}"/>
              </a:ext>
            </a:extLst>
          </p:cNvPr>
          <p:cNvSpPr txBox="1"/>
          <p:nvPr/>
        </p:nvSpPr>
        <p:spPr>
          <a:xfrm flipH="1">
            <a:off x="680949" y="2789092"/>
            <a:ext cx="44847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 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новая технология, которая уже имеет достаточно широкую поддержку браузеров. </a:t>
            </a:r>
            <a:r>
              <a:rPr lang="ru-RU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Flexbox</a:t>
            </a:r>
            <a:r>
              <a:rPr lang="ru-RU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предоставляет инструменты для быстрого создания сложных, гибких макетов, и функции, которые были сложны в традиционных методах CSS.</a:t>
            </a:r>
            <a:endParaRPr lang="ru-BY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BY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107207E-532E-D73A-B7BB-03B067BADF4A}"/>
              </a:ext>
            </a:extLst>
          </p:cNvPr>
          <p:cNvSpPr/>
          <p:nvPr/>
        </p:nvSpPr>
        <p:spPr>
          <a:xfrm>
            <a:off x="526473" y="1808901"/>
            <a:ext cx="4793672" cy="3905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1AAE75A-77FA-1C27-D095-ECD6795EF083}"/>
              </a:ext>
            </a:extLst>
          </p:cNvPr>
          <p:cNvSpPr/>
          <p:nvPr/>
        </p:nvSpPr>
        <p:spPr>
          <a:xfrm>
            <a:off x="6871857" y="1808901"/>
            <a:ext cx="4793672" cy="39059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666B04-81F0-4A1E-E025-80837D7F83AA}"/>
              </a:ext>
            </a:extLst>
          </p:cNvPr>
          <p:cNvSpPr/>
          <p:nvPr/>
        </p:nvSpPr>
        <p:spPr>
          <a:xfrm>
            <a:off x="526473" y="1808901"/>
            <a:ext cx="4793672" cy="67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41628CB-AE54-266E-A64A-7C3F9022EE5A}"/>
              </a:ext>
            </a:extLst>
          </p:cNvPr>
          <p:cNvSpPr/>
          <p:nvPr/>
        </p:nvSpPr>
        <p:spPr>
          <a:xfrm>
            <a:off x="6871857" y="1816711"/>
            <a:ext cx="4793672" cy="6710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BY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CAC9CA-700A-6A7D-2F77-B7F7B7C79C4B}"/>
              </a:ext>
            </a:extLst>
          </p:cNvPr>
          <p:cNvSpPr txBox="1"/>
          <p:nvPr/>
        </p:nvSpPr>
        <p:spPr>
          <a:xfrm flipH="1">
            <a:off x="2404222" y="1859853"/>
            <a:ext cx="906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Flex</a:t>
            </a:r>
            <a:endParaRPr lang="ru-BY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755B46-C5DA-393D-C88E-580A5CF40E08}"/>
              </a:ext>
            </a:extLst>
          </p:cNvPr>
          <p:cNvSpPr txBox="1"/>
          <p:nvPr/>
        </p:nvSpPr>
        <p:spPr>
          <a:xfrm flipH="1">
            <a:off x="8749607" y="1859853"/>
            <a:ext cx="1038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ru-BY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26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71982-5D17-E7F2-B6BF-460DBC123DFA}"/>
              </a:ext>
            </a:extLst>
          </p:cNvPr>
          <p:cNvSpPr txBox="1"/>
          <p:nvPr/>
        </p:nvSpPr>
        <p:spPr>
          <a:xfrm>
            <a:off x="4272973" y="303848"/>
            <a:ext cx="3646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ru-RU" sz="24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Разработка логотипа</a:t>
            </a:r>
            <a:endParaRPr lang="ru-BY" sz="24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BY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1497585-BF64-999C-F282-9AFA2B491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359" y="1425131"/>
            <a:ext cx="5033282" cy="458831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1399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1188</Words>
  <Application>Microsoft Office PowerPoint</Application>
  <PresentationFormat>Широкоэкранный</PresentationFormat>
  <Paragraphs>155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Söhne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soweomi@gmail.com</dc:creator>
  <cp:lastModifiedBy>soweomi@gmail.com</cp:lastModifiedBy>
  <cp:revision>14</cp:revision>
  <dcterms:created xsi:type="dcterms:W3CDTF">2023-05-03T23:23:02Z</dcterms:created>
  <dcterms:modified xsi:type="dcterms:W3CDTF">2023-05-11T00:14:50Z</dcterms:modified>
</cp:coreProperties>
</file>